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251" r:id="rId3"/>
    <p:sldId id="566" r:id="rId4"/>
    <p:sldId id="660" r:id="rId5"/>
    <p:sldId id="519" r:id="rId6"/>
    <p:sldId id="554" r:id="rId7"/>
    <p:sldId id="555" r:id="rId8"/>
    <p:sldId id="520" r:id="rId9"/>
    <p:sldId id="556" r:id="rId10"/>
    <p:sldId id="557" r:id="rId11"/>
    <p:sldId id="558" r:id="rId12"/>
    <p:sldId id="559" r:id="rId13"/>
    <p:sldId id="560" r:id="rId14"/>
    <p:sldId id="561" r:id="rId15"/>
    <p:sldId id="562" r:id="rId16"/>
    <p:sldId id="357" r:id="rId17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00"/>
    <a:srgbClr val="F4FAAB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03" autoAdjust="0"/>
    <p:restoredTop sz="95982" autoAdjust="0"/>
  </p:normalViewPr>
  <p:slideViewPr>
    <p:cSldViewPr>
      <p:cViewPr varScale="1">
        <p:scale>
          <a:sx n="157" d="100"/>
          <a:sy n="157" d="100"/>
        </p:scale>
        <p:origin x="150" y="2478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2025-09-29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2025-09-29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7ACDE-B742-4913-B6FB-09FF0B5E945C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1450" y="427038"/>
            <a:ext cx="4538663" cy="25542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76" y="3246479"/>
            <a:ext cx="8025611" cy="3324502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3264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mental health care patient management system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7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69594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8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43300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1202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12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171727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66307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14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59600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824686" y="3424535"/>
            <a:ext cx="5014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 7. Understanding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Non-functional Requirements (NFRs)</a:t>
            </a:r>
            <a:r>
              <a:rPr lang="en-US" altLang="ko-KR" dirty="0"/>
              <a:t> </a:t>
            </a:r>
            <a:r>
              <a:rPr lang="en-US" altLang="ko-KR" sz="2000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NFRs are not directly concerned with the specific services delivered by the system to its users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include emergent system </a:t>
            </a:r>
            <a:r>
              <a:rPr lang="en-US" altLang="ko-KR" sz="2400" u="sng" dirty="0"/>
              <a:t>properties</a:t>
            </a:r>
            <a:r>
              <a:rPr lang="en-US" altLang="ko-KR" sz="2400" dirty="0"/>
              <a:t> such as reliability, response time, and store occupancy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include the </a:t>
            </a:r>
            <a:r>
              <a:rPr lang="en-US" altLang="ko-KR" sz="2400" u="sng" dirty="0"/>
              <a:t>constraints</a:t>
            </a:r>
            <a:r>
              <a:rPr lang="en-US" altLang="ko-KR" sz="2400" dirty="0"/>
              <a:t> on the system implementation such as the capabilities of I/O devices or the data representations used in interfaces with other systems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may </a:t>
            </a:r>
            <a:r>
              <a:rPr lang="en-US" altLang="ko-KR" sz="2400" u="sng" dirty="0"/>
              <a:t>affect the overall architecture</a:t>
            </a:r>
            <a:r>
              <a:rPr lang="en-US" altLang="ko-KR" sz="2400" dirty="0"/>
              <a:t> of a system rather than the individual components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A single NFR, such as a security requirement, may </a:t>
            </a:r>
            <a:r>
              <a:rPr lang="en-US" altLang="ko-KR" sz="2400" u="sng" dirty="0"/>
              <a:t>generate a number of related functional requirements</a:t>
            </a:r>
            <a:r>
              <a:rPr lang="en-US" altLang="ko-KR" sz="2400" dirty="0"/>
              <a:t> that define new system services that are required</a:t>
            </a:r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44200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Non-functional Requirements (NFRs)</a:t>
            </a:r>
            <a:r>
              <a:rPr lang="en-US" altLang="ko-KR" dirty="0"/>
              <a:t> </a:t>
            </a:r>
            <a:r>
              <a:rPr lang="en-US" altLang="ko-KR" sz="2000" dirty="0"/>
              <a:t>(2/2)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0984"/>
            <a:ext cx="9144000" cy="51960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820400" y="6027017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Classification of </a:t>
            </a:r>
            <a:r>
              <a:rPr lang="en-US" altLang="ko-KR" sz="2800"/>
              <a:t>Non-functional Requirements</a:t>
            </a:r>
            <a:r>
              <a:rPr lang="en-US" altLang="ko-KR"/>
              <a:t> </a:t>
            </a:r>
            <a:r>
              <a:rPr lang="en-US" altLang="ko-KR" sz="2000"/>
              <a:t>(1/2)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Product Requirements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that specify or constrain the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behavior of the software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e.g., performance, reliability, security, and usability requirements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Organizational Requirements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Broad system requirements derived from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policies and procedures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in the customer’s and developer’s organization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e.g., operational process, development process, standards, and operating environment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External Requirements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derived from factors external to the system and its development process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that need to be met for the system to be approved for use by a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regulator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(e.g., a central bank)</a:t>
            </a:r>
          </a:p>
          <a:p>
            <a:pPr lvl="1">
              <a:lnSpc>
                <a:spcPct val="120000"/>
              </a:lnSpc>
            </a:pP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Legislative requirements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that must be followed to ensure that the system operates within the law</a:t>
            </a:r>
          </a:p>
          <a:p>
            <a:pPr lvl="1">
              <a:lnSpc>
                <a:spcPct val="120000"/>
              </a:lnSpc>
            </a:pP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Ethical requirements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that ensure that the system will be acceptable to its users and the general public</a:t>
            </a:r>
          </a:p>
          <a:p>
            <a:pPr>
              <a:lnSpc>
                <a:spcPct val="120000"/>
              </a:lnSpc>
            </a:pP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44200" y="6134993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Classification of </a:t>
            </a:r>
            <a:r>
              <a:rPr lang="en-US" altLang="ko-KR" sz="2800"/>
              <a:t>Non-functional Requirements</a:t>
            </a:r>
            <a:r>
              <a:rPr lang="en-US" altLang="ko-KR"/>
              <a:t> </a:t>
            </a:r>
            <a:r>
              <a:rPr lang="en-US" altLang="ko-KR" sz="2000"/>
              <a:t>(2/2)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882032"/>
            <a:ext cx="11055019" cy="54425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Product Requirements </a:t>
            </a: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Organizational Requirements </a:t>
            </a: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 lvl="1">
              <a:spcBef>
                <a:spcPts val="0"/>
              </a:spcBef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External Requirements</a:t>
            </a:r>
          </a:p>
          <a:p>
            <a:pPr lvl="1">
              <a:lnSpc>
                <a:spcPct val="120000"/>
              </a:lnSpc>
            </a:pPr>
            <a:endParaRPr lang="en-US" altLang="ko-KR" sz="2200" u="sng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endParaRPr lang="ko-KR" altLang="en-US" sz="2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71601"/>
            <a:ext cx="8758063" cy="53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2690080"/>
            <a:ext cx="8758063" cy="307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625" y="4572000"/>
            <a:ext cx="8758063" cy="326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0680095" y="6126901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Measurable Non-functional Requirements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Non-functional requirements need to be expressed as ‘testable’ or ‘measurable’ ones</a:t>
            </a:r>
          </a:p>
          <a:p>
            <a:pPr lvl="1"/>
            <a:r>
              <a:rPr lang="en-US" altLang="ko-KR" dirty="0"/>
              <a:t>e.g.,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sz="2400" dirty="0"/>
              <a:t>The cost of objectively verifying measurable, non-functional requirements can be very high</a:t>
            </a:r>
          </a:p>
          <a:p>
            <a:r>
              <a:rPr lang="en-US" altLang="ko-KR" sz="2400" dirty="0"/>
              <a:t>Non-functional requirements often </a:t>
            </a:r>
            <a:r>
              <a:rPr lang="en-US" altLang="ko-KR" sz="2400" u="sng" dirty="0"/>
              <a:t>conflict</a:t>
            </a:r>
            <a:r>
              <a:rPr lang="en-US" altLang="ko-KR" sz="2400" dirty="0"/>
              <a:t> and </a:t>
            </a:r>
            <a:r>
              <a:rPr lang="en-US" altLang="ko-KR" sz="2400" u="sng" dirty="0"/>
              <a:t>interact</a:t>
            </a:r>
            <a:r>
              <a:rPr lang="en-US" altLang="ko-KR" sz="2400" dirty="0"/>
              <a:t> with other functional or non-functional requirements</a:t>
            </a:r>
          </a:p>
          <a:p>
            <a:pPr lvl="1"/>
            <a:r>
              <a:rPr lang="en-US" altLang="ko-KR" sz="2000" dirty="0"/>
              <a:t>Need to </a:t>
            </a:r>
            <a:r>
              <a:rPr lang="en-US" altLang="ko-KR" sz="2000" u="sng" dirty="0"/>
              <a:t>specify the related requirements</a:t>
            </a:r>
            <a:r>
              <a:rPr lang="en-US" altLang="ko-KR" sz="2000" dirty="0"/>
              <a:t> explicitly and clearly</a:t>
            </a:r>
          </a:p>
          <a:p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892018"/>
            <a:ext cx="7112833" cy="572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2133600" y="2464923"/>
            <a:ext cx="7146032" cy="1192677"/>
            <a:chOff x="1828800" y="2477905"/>
            <a:chExt cx="7146032" cy="11926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788356"/>
              <a:ext cx="7146032" cy="8822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아래쪽 화살표[D] 8"/>
            <p:cNvSpPr/>
            <p:nvPr/>
          </p:nvSpPr>
          <p:spPr>
            <a:xfrm>
              <a:off x="4928016" y="2477905"/>
              <a:ext cx="457200" cy="341495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439FD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[R] 11"/>
            <p:cNvCxnSpPr/>
            <p:nvPr/>
          </p:nvCxnSpPr>
          <p:spPr>
            <a:xfrm flipV="1">
              <a:off x="7139552" y="3084163"/>
              <a:ext cx="1717729" cy="12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 flipV="1">
              <a:off x="1914041" y="3344620"/>
              <a:ext cx="752959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 flipV="1">
              <a:off x="3471619" y="3609813"/>
              <a:ext cx="216718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10627163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6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Metrics for Specifying NFR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59" y="740826"/>
            <a:ext cx="7110282" cy="58123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578052" y="6248400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Questions?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16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5185"/>
            <a:ext cx="10566399" cy="1821815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432FF"/>
                </a:solidFill>
              </a:rPr>
              <a:t>“A smart home system where a butler robot understands the user's needs and seamlessly controls and coordinates home appliances.”</a:t>
            </a:r>
            <a:endParaRPr lang="en-US" altLang="ko-KR" sz="2400" dirty="0">
              <a:solidFill>
                <a:srgbClr val="0432FF"/>
              </a:solidFill>
            </a:endParaRPr>
          </a:p>
          <a:p>
            <a:r>
              <a:rPr lang="en-US" altLang="ko-KR" sz="2400" dirty="0"/>
              <a:t>Is this description sufficient to begin development? What additional information do you need?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762000" y="3200400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B4740E13-CB6F-87D7-E975-7A366226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2388441" y="4976493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881D0-94A4-1292-7B75-ED68F514D4A7}"/>
              </a:ext>
            </a:extLst>
          </p:cNvPr>
          <p:cNvSpPr txBox="1"/>
          <p:nvPr/>
        </p:nvSpPr>
        <p:spPr>
          <a:xfrm>
            <a:off x="5475221" y="2884642"/>
            <a:ext cx="6096000" cy="2808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A detailed list of necessary features?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Quality-related requirements? – response time, accuracy, 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Any environmental and technical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i="1" dirty="0">
                <a:solidFill>
                  <a:srgbClr val="0432FF"/>
                </a:solidFill>
                <a:latin typeface="Arial" charset="0"/>
                <a:cs typeface="Arial" charset="0"/>
              </a:rPr>
              <a:t>Where can you get such information?</a:t>
            </a:r>
            <a:endParaRPr kumimoji="1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C0F6D-12CD-1347-ADFC-17AD98A0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Our Goal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A060A-64B3-F541-B73B-229CCC1F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FC02A-D0C8-6546-8224-2BAFDBF3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9DC30-9E42-924E-BA93-1B6DA458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3</a:t>
            </a:fld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F5542B-91E4-1E4D-8D64-131E7264A21E}"/>
              </a:ext>
            </a:extLst>
          </p:cNvPr>
          <p:cNvGrpSpPr/>
          <p:nvPr/>
        </p:nvGrpSpPr>
        <p:grpSpPr>
          <a:xfrm>
            <a:off x="2856710" y="829094"/>
            <a:ext cx="6477000" cy="1103192"/>
            <a:chOff x="1332710" y="829094"/>
            <a:chExt cx="6477000" cy="110319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85779C8-29AD-704C-846C-BA14063DEDA7}"/>
                </a:ext>
              </a:extLst>
            </p:cNvPr>
            <p:cNvGrpSpPr/>
            <p:nvPr/>
          </p:nvGrpSpPr>
          <p:grpSpPr>
            <a:xfrm>
              <a:off x="1332710" y="1170286"/>
              <a:ext cx="6477000" cy="762000"/>
              <a:chOff x="1143000" y="961926"/>
              <a:chExt cx="6477000" cy="762000"/>
            </a:xfrm>
          </p:grpSpPr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A3591C1E-BB73-D945-8B27-00150D5968F4}"/>
                  </a:ext>
                </a:extLst>
              </p:cNvPr>
              <p:cNvSpPr/>
              <p:nvPr/>
            </p:nvSpPr>
            <p:spPr>
              <a:xfrm>
                <a:off x="1143000" y="961926"/>
                <a:ext cx="6477000" cy="762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rgbClr val="439FD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그래픽 7" descr="열대 장면">
                <a:extLst>
                  <a:ext uri="{FF2B5EF4-FFF2-40B4-BE49-F238E27FC236}">
                    <a16:creationId xmlns:a16="http://schemas.microsoft.com/office/drawing/2014/main" id="{D0886B0D-7C1B-1E4A-824A-CCF28A696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9548" y="1006992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0" name="그래픽 9" descr="사막 장면">
                <a:extLst>
                  <a:ext uri="{FF2B5EF4-FFF2-40B4-BE49-F238E27FC236}">
                    <a16:creationId xmlns:a16="http://schemas.microsoft.com/office/drawing/2014/main" id="{FE126178-4417-5543-ADCC-95DEC7FE0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0374" y="1037857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2" name="그래픽 11" descr="나비">
                <a:extLst>
                  <a:ext uri="{FF2B5EF4-FFF2-40B4-BE49-F238E27FC236}">
                    <a16:creationId xmlns:a16="http://schemas.microsoft.com/office/drawing/2014/main" id="{61C0A049-48BF-CB4F-AEB8-28733B5E2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18009" y="10617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4" name="그래픽 13" descr="브론토사우루스">
                <a:extLst>
                  <a:ext uri="{FF2B5EF4-FFF2-40B4-BE49-F238E27FC236}">
                    <a16:creationId xmlns:a16="http://schemas.microsoft.com/office/drawing/2014/main" id="{F3B0AD80-338C-1C40-8345-3146FB959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63345" y="1048192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8" name="그래픽 17" descr="일">
                <a:extLst>
                  <a:ext uri="{FF2B5EF4-FFF2-40B4-BE49-F238E27FC236}">
                    <a16:creationId xmlns:a16="http://schemas.microsoft.com/office/drawing/2014/main" id="{0AA08660-0EEE-2C4B-A9B6-252A1743B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168338" y="1037857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20" name="그래픽 19" descr="공작">
                <a:extLst>
                  <a:ext uri="{FF2B5EF4-FFF2-40B4-BE49-F238E27FC236}">
                    <a16:creationId xmlns:a16="http://schemas.microsoft.com/office/drawing/2014/main" id="{6804F2FA-A911-9B4B-94DF-2F8356874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5893" y="10585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28" name="그래픽 27" descr="악보">
                <a:extLst>
                  <a:ext uri="{FF2B5EF4-FFF2-40B4-BE49-F238E27FC236}">
                    <a16:creationId xmlns:a16="http://schemas.microsoft.com/office/drawing/2014/main" id="{B7F0C925-5849-A246-91AF-2095EE42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88105" y="10585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0" name="그래픽 29" descr="피자 한 판">
                <a:extLst>
                  <a:ext uri="{FF2B5EF4-FFF2-40B4-BE49-F238E27FC236}">
                    <a16:creationId xmlns:a16="http://schemas.microsoft.com/office/drawing/2014/main" id="{E293089C-4950-494E-81F2-08FA60CB8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937432" y="1027993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2" name="그래픽 31" descr="낙엽수">
                <a:extLst>
                  <a:ext uri="{FF2B5EF4-FFF2-40B4-BE49-F238E27FC236}">
                    <a16:creationId xmlns:a16="http://schemas.microsoft.com/office/drawing/2014/main" id="{E7F384F8-38F6-1D43-80ED-439492EE5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781800" y="1038126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4" name="그래픽 33" descr="별">
                <a:extLst>
                  <a:ext uri="{FF2B5EF4-FFF2-40B4-BE49-F238E27FC236}">
                    <a16:creationId xmlns:a16="http://schemas.microsoft.com/office/drawing/2014/main" id="{CA1D2F42-6B2B-134B-A5B3-C5E4D138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552885" y="1047558"/>
                <a:ext cx="562074" cy="562074"/>
              </a:xfrm>
              <a:prstGeom prst="rect">
                <a:avLst/>
              </a:prstGeom>
            </p:spPr>
          </p:pic>
        </p:grpSp>
        <p:sp>
          <p:nvSpPr>
            <p:cNvPr id="37" name="텍스트 상자 30">
              <a:extLst>
                <a:ext uri="{FF2B5EF4-FFF2-40B4-BE49-F238E27FC236}">
                  <a16:creationId xmlns:a16="http://schemas.microsoft.com/office/drawing/2014/main" id="{F5D8A51E-2EB0-9E4C-B22E-2594907ED5C3}"/>
                </a:ext>
              </a:extLst>
            </p:cNvPr>
            <p:cNvSpPr txBox="1"/>
            <p:nvPr/>
          </p:nvSpPr>
          <p:spPr>
            <a:xfrm>
              <a:off x="3537575" y="829094"/>
              <a:ext cx="2067270" cy="2829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kumimoji="1" lang="en-US" altLang="ko-KR" b="1" dirty="0">
                  <a:solidFill>
                    <a:srgbClr val="0432FF"/>
                  </a:solidFill>
                  <a:latin typeface="Arial" charset="0"/>
                  <a:ea typeface="Arial" charset="0"/>
                  <a:cs typeface="Arial" charset="0"/>
                </a:rPr>
                <a:t>Customer Needs</a:t>
              </a:r>
              <a:endParaRPr kumimoji="1" lang="ko-KR" altLang="en-US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9A4BAB3-7BF7-134E-94F9-6B7D6CE42101}"/>
              </a:ext>
            </a:extLst>
          </p:cNvPr>
          <p:cNvGrpSpPr/>
          <p:nvPr/>
        </p:nvGrpSpPr>
        <p:grpSpPr>
          <a:xfrm>
            <a:off x="3355671" y="4449865"/>
            <a:ext cx="5480656" cy="2016212"/>
            <a:chOff x="1831671" y="4449865"/>
            <a:chExt cx="5480656" cy="2016212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5EF24CC-5A36-D544-96C5-4685D832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671" y="4449865"/>
              <a:ext cx="5480656" cy="18747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perspectiveRelaxed" fov="3900000"/>
              <a:lightRig rig="contrasting" dir="t"/>
            </a:scene3d>
            <a:sp3d contourW="12700">
              <a:contourClr>
                <a:schemeClr val="bg1">
                  <a:lumMod val="85000"/>
                </a:schemeClr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텍스트 상자 30">
              <a:extLst>
                <a:ext uri="{FF2B5EF4-FFF2-40B4-BE49-F238E27FC236}">
                  <a16:creationId xmlns:a16="http://schemas.microsoft.com/office/drawing/2014/main" id="{D8B8979B-2C67-DB42-9D90-F267CEE0F183}"/>
                </a:ext>
              </a:extLst>
            </p:cNvPr>
            <p:cNvSpPr txBox="1"/>
            <p:nvPr/>
          </p:nvSpPr>
          <p:spPr>
            <a:xfrm>
              <a:off x="3537575" y="6183122"/>
              <a:ext cx="2067270" cy="2829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kumimoji="1" lang="en-US" altLang="ko-KR" b="1" dirty="0">
                  <a:solidFill>
                    <a:srgbClr val="0432FF"/>
                  </a:solidFill>
                  <a:latin typeface="Arial" charset="0"/>
                  <a:ea typeface="Arial" charset="0"/>
                  <a:cs typeface="Arial" charset="0"/>
                </a:rPr>
                <a:t>Software Design</a:t>
              </a:r>
              <a:endParaRPr kumimoji="1" lang="ko-KR" altLang="en-US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BB4828E1-B22E-FC4E-863E-D178C26D2911}"/>
              </a:ext>
            </a:extLst>
          </p:cNvPr>
          <p:cNvSpPr/>
          <p:nvPr/>
        </p:nvSpPr>
        <p:spPr>
          <a:xfrm>
            <a:off x="5590880" y="2288114"/>
            <a:ext cx="1008663" cy="2283886"/>
          </a:xfrm>
          <a:prstGeom prst="downArrow">
            <a:avLst>
              <a:gd name="adj1" fmla="val 50000"/>
              <a:gd name="adj2" fmla="val 66745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solidFill>
              <a:srgbClr val="439FD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5400" b="1" dirty="0">
                <a:solidFill>
                  <a:srgbClr val="FFFF00"/>
                </a:solidFill>
              </a:rPr>
              <a:t>?</a:t>
            </a:r>
            <a:endParaRPr kumimoji="1" lang="ko-Kore-KR" altLang="en-US" sz="5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Why are requirements important?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latinLnBrk="0" hangingPunct="1">
              <a:spcBef>
                <a:spcPct val="50000"/>
              </a:spcBef>
            </a:pPr>
            <a:r>
              <a:rPr lang="en-US" altLang="en-US" dirty="0"/>
              <a:t>Most commonly cited causes of the challenged projects: 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L</a:t>
            </a:r>
            <a:r>
              <a:rPr lang="en-US" altLang="en-US" dirty="0">
                <a:solidFill>
                  <a:srgbClr val="0000CC"/>
                </a:solidFill>
              </a:rPr>
              <a:t>ack of user input</a:t>
            </a:r>
            <a:r>
              <a:rPr lang="en-US" altLang="en-US" dirty="0"/>
              <a:t> (13%)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I</a:t>
            </a:r>
            <a:r>
              <a:rPr lang="en-US" altLang="en-US" dirty="0">
                <a:solidFill>
                  <a:srgbClr val="0000CC"/>
                </a:solidFill>
              </a:rPr>
              <a:t>ncomplete requirements</a:t>
            </a:r>
            <a:r>
              <a:rPr lang="en-US" altLang="en-US" dirty="0"/>
              <a:t> (12%)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C</a:t>
            </a:r>
            <a:r>
              <a:rPr lang="en-US" altLang="en-US" dirty="0">
                <a:solidFill>
                  <a:srgbClr val="0000CC"/>
                </a:solidFill>
              </a:rPr>
              <a:t>hanging requirement</a:t>
            </a:r>
            <a:r>
              <a:rPr lang="en-US" altLang="ko-KR" dirty="0">
                <a:solidFill>
                  <a:srgbClr val="0000CC"/>
                </a:solidFill>
              </a:rPr>
              <a:t>s</a:t>
            </a:r>
            <a:r>
              <a:rPr lang="en-US" altLang="en-US" dirty="0"/>
              <a:t> (12%)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L</a:t>
            </a:r>
            <a:r>
              <a:rPr lang="en-US" altLang="en-US" dirty="0"/>
              <a:t>ack of technical skill (7%)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L</a:t>
            </a:r>
            <a:r>
              <a:rPr lang="en-US" altLang="en-US" dirty="0"/>
              <a:t>ack of resource (6%)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I</a:t>
            </a:r>
            <a:r>
              <a:rPr lang="en-US" altLang="en-US" dirty="0"/>
              <a:t>nadequate time (4%)</a:t>
            </a:r>
            <a:endParaRPr lang="en-US" altLang="en-US" sz="280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6246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246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BE5BFB2C-364C-49F2-942B-CA1CB4680DA0}" type="slidenum">
              <a:rPr lang="en-US" altLang="ko-KR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838200" y="5949669"/>
            <a:ext cx="38925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en-US" sz="1200" dirty="0">
                <a:latin typeface="Arial" charset="0"/>
                <a:ea typeface="Arial" charset="0"/>
                <a:cs typeface="Arial" charset="0"/>
              </a:rPr>
              <a:t>[Standish Group International, 1994 and 2003 Surveys]</a:t>
            </a:r>
            <a:endParaRPr lang="en-US" altLang="ko-KR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91797A-10BC-A741-B03C-465B4E08F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8"/>
          <a:stretch/>
        </p:blipFill>
        <p:spPr>
          <a:xfrm>
            <a:off x="5926804" y="2133600"/>
            <a:ext cx="6246611" cy="43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>What is a Requirement?</a:t>
            </a:r>
            <a:endParaRPr lang="ko-KR" altLang="en-US" dirty="0"/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 </a:t>
            </a:r>
            <a:r>
              <a:rPr lang="en-US" altLang="ko-KR" dirty="0">
                <a:solidFill>
                  <a:srgbClr val="0000CC"/>
                </a:solidFill>
              </a:rPr>
              <a:t>property</a:t>
            </a:r>
            <a:r>
              <a:rPr lang="en-US" altLang="ko-KR" dirty="0"/>
              <a:t> to be met or a </a:t>
            </a:r>
            <a:r>
              <a:rPr lang="en-US" altLang="ko-KR" dirty="0">
                <a:solidFill>
                  <a:srgbClr val="0000CC"/>
                </a:solidFill>
              </a:rPr>
              <a:t>service</a:t>
            </a:r>
            <a:r>
              <a:rPr lang="en-US" altLang="ko-KR" dirty="0"/>
              <a:t> to be provided </a:t>
            </a:r>
            <a:r>
              <a:rPr lang="en-US" altLang="ko-KR" u="sng" dirty="0"/>
              <a:t>by a system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“A </a:t>
            </a:r>
            <a:r>
              <a:rPr lang="en-US" altLang="ko-KR" dirty="0">
                <a:solidFill>
                  <a:srgbClr val="0000CC"/>
                </a:solidFill>
              </a:rPr>
              <a:t>condition</a:t>
            </a:r>
            <a:r>
              <a:rPr lang="en-US" altLang="ko-KR" dirty="0"/>
              <a:t> or </a:t>
            </a:r>
            <a:r>
              <a:rPr lang="en-US" altLang="ko-KR" dirty="0">
                <a:solidFill>
                  <a:srgbClr val="0000CC"/>
                </a:solidFill>
              </a:rPr>
              <a:t>capability</a:t>
            </a:r>
            <a:r>
              <a:rPr lang="en-US" altLang="ko-KR" dirty="0"/>
              <a:t> needed </a:t>
            </a:r>
            <a:r>
              <a:rPr lang="en-US" altLang="ko-KR" u="sng" dirty="0"/>
              <a:t>by a user</a:t>
            </a:r>
            <a:r>
              <a:rPr lang="en-US" altLang="ko-KR" dirty="0"/>
              <a:t> </a:t>
            </a:r>
            <a:r>
              <a:rPr lang="en-US" altLang="ko-KR" u="sng" dirty="0"/>
              <a:t>to solve a problem</a:t>
            </a:r>
            <a:r>
              <a:rPr lang="en-US" altLang="ko-KR" dirty="0"/>
              <a:t> or achieve an objective” </a:t>
            </a:r>
            <a:r>
              <a:rPr lang="en-US" altLang="ko-KR" sz="1800" dirty="0"/>
              <a:t>[IEEE610.12]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i="1" dirty="0"/>
              <a:t>“</a:t>
            </a:r>
            <a:r>
              <a:rPr lang="en-US" altLang="ko-KR" dirty="0"/>
              <a:t>A condition or capability that must be met or possessed by a system or system component to satisfy a </a:t>
            </a:r>
            <a:r>
              <a:rPr lang="en-US" altLang="ko-KR" u="sng" dirty="0"/>
              <a:t>contract</a:t>
            </a:r>
            <a:r>
              <a:rPr lang="en-US" altLang="ko-KR" dirty="0"/>
              <a:t>, </a:t>
            </a:r>
            <a:r>
              <a:rPr lang="en-US" altLang="ko-KR" u="sng" dirty="0"/>
              <a:t>standard</a:t>
            </a:r>
            <a:r>
              <a:rPr lang="en-US" altLang="ko-KR" dirty="0"/>
              <a:t>, </a:t>
            </a:r>
            <a:r>
              <a:rPr lang="en-US" altLang="ko-KR" u="sng" dirty="0"/>
              <a:t>specification</a:t>
            </a:r>
            <a:r>
              <a:rPr lang="en-US" altLang="ko-KR" dirty="0"/>
              <a:t>, or other formally imposed documents” </a:t>
            </a:r>
            <a:r>
              <a:rPr lang="en-US" altLang="ko-KR" sz="1800" dirty="0"/>
              <a:t>[IEEE610.12]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b="1" dirty="0">
                <a:solidFill>
                  <a:srgbClr val="0000CC"/>
                </a:solidFill>
              </a:rPr>
              <a:t>Requirements Engineering (RE)</a:t>
            </a:r>
            <a:r>
              <a:rPr lang="en-US" altLang="ko-KR" b="1" dirty="0"/>
              <a:t> </a:t>
            </a:r>
            <a:r>
              <a:rPr lang="en-US" altLang="ko-KR" dirty="0"/>
              <a:t>is the </a:t>
            </a:r>
            <a:r>
              <a:rPr lang="en-US" altLang="ko-KR" dirty="0">
                <a:solidFill>
                  <a:srgbClr val="0000CC"/>
                </a:solidFill>
              </a:rPr>
              <a:t>process</a:t>
            </a:r>
            <a:r>
              <a:rPr lang="en-US" altLang="ko-KR" dirty="0"/>
              <a:t> of finding out, analyzing, documenting and checking the required </a:t>
            </a:r>
            <a:r>
              <a:rPr lang="en-US" altLang="ko-KR" u="sng" dirty="0"/>
              <a:t>services</a:t>
            </a:r>
            <a:r>
              <a:rPr lang="en-US" altLang="ko-KR" dirty="0"/>
              <a:t> and </a:t>
            </a:r>
            <a:r>
              <a:rPr lang="en-US" altLang="ko-KR" u="sng" dirty="0"/>
              <a:t>constraints</a:t>
            </a:r>
            <a:r>
              <a:rPr lang="en-US" altLang="ko-KR" dirty="0"/>
              <a:t> of a system </a:t>
            </a:r>
            <a:r>
              <a:rPr lang="en-US" altLang="ko-KR" sz="1800" dirty="0"/>
              <a:t>[Som11]</a:t>
            </a:r>
            <a:r>
              <a:rPr lang="en-US" altLang="ko-KR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29FEC498-047C-4995-B1B0-5014443957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80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&amp; System Requirements </a:t>
            </a:r>
            <a:r>
              <a:rPr lang="en-US" altLang="ko-KR" sz="2000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User requirements</a:t>
            </a:r>
          </a:p>
          <a:p>
            <a:pPr lvl="1"/>
            <a:r>
              <a:rPr lang="en-US" altLang="ko-KR" dirty="0"/>
              <a:t>Statements of what </a:t>
            </a:r>
            <a:r>
              <a:rPr lang="en-US" altLang="ko-KR" u="sng" dirty="0"/>
              <a:t>services</a:t>
            </a:r>
            <a:r>
              <a:rPr lang="en-US" altLang="ko-KR" dirty="0"/>
              <a:t> a system is expected to provide to system users and the </a:t>
            </a:r>
            <a:r>
              <a:rPr lang="en-US" altLang="ko-KR" u="sng" dirty="0"/>
              <a:t>constraints</a:t>
            </a:r>
            <a:r>
              <a:rPr lang="en-US" altLang="ko-KR" dirty="0"/>
              <a:t> under which it must operate</a:t>
            </a:r>
          </a:p>
          <a:p>
            <a:pPr lvl="1"/>
            <a:r>
              <a:rPr lang="en-US" altLang="ko-KR" dirty="0"/>
              <a:t>Usually represented in a </a:t>
            </a:r>
            <a:r>
              <a:rPr lang="en-US" altLang="ko-KR" u="sng" dirty="0"/>
              <a:t>natural language plus diagrams</a:t>
            </a:r>
          </a:p>
          <a:p>
            <a:r>
              <a:rPr lang="en-US" altLang="ko-KR" b="1" dirty="0">
                <a:solidFill>
                  <a:srgbClr val="0000CC"/>
                </a:solidFill>
              </a:rPr>
              <a:t>System requirements</a:t>
            </a:r>
          </a:p>
          <a:p>
            <a:pPr lvl="1"/>
            <a:r>
              <a:rPr lang="en-US" altLang="ko-KR" dirty="0"/>
              <a:t>More detailed descriptions of a software system’s </a:t>
            </a:r>
            <a:r>
              <a:rPr lang="en-US" altLang="ko-KR" u="sng" dirty="0"/>
              <a:t>functions</a:t>
            </a:r>
            <a:r>
              <a:rPr lang="en-US" altLang="ko-KR" dirty="0"/>
              <a:t>, </a:t>
            </a:r>
            <a:r>
              <a:rPr lang="en-US" altLang="ko-KR" u="sng" dirty="0"/>
              <a:t>services</a:t>
            </a:r>
            <a:r>
              <a:rPr lang="en-US" altLang="ko-KR" dirty="0"/>
              <a:t>, and </a:t>
            </a:r>
            <a:r>
              <a:rPr lang="en-US" altLang="ko-KR" u="sng" dirty="0"/>
              <a:t>operational constraints</a:t>
            </a:r>
          </a:p>
          <a:p>
            <a:pPr lvl="1"/>
            <a:r>
              <a:rPr lang="en-US" altLang="ko-KR" dirty="0"/>
              <a:t>Define exactly what is to be implemented (</a:t>
            </a:r>
            <a:r>
              <a:rPr lang="en-US" altLang="ko-KR" u="sng" dirty="0"/>
              <a:t>functional specification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Usually a part of the </a:t>
            </a:r>
            <a:r>
              <a:rPr lang="en-US" altLang="ko-KR" u="sng" dirty="0"/>
              <a:t>contract</a:t>
            </a:r>
            <a:r>
              <a:rPr lang="en-US" altLang="ko-KR" dirty="0"/>
              <a:t> between the system buyer and the software developers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680095" y="5774323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&amp; System Requirements</a:t>
            </a:r>
            <a:r>
              <a:rPr lang="en-US" altLang="ko-KR" dirty="0"/>
              <a:t> </a:t>
            </a:r>
            <a:r>
              <a:rPr lang="en-US" altLang="ko-KR" sz="2000" dirty="0"/>
              <a:t>(2/2)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User requirement definition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u="sng" dirty="0"/>
          </a:p>
          <a:p>
            <a:pPr>
              <a:spcBef>
                <a:spcPts val="750"/>
              </a:spcBef>
            </a:pPr>
            <a:r>
              <a:rPr lang="en-US" altLang="ko-KR" b="1" dirty="0">
                <a:solidFill>
                  <a:srgbClr val="0000CC"/>
                </a:solidFill>
              </a:rPr>
              <a:t>System requirements </a:t>
            </a:r>
            <a:r>
              <a:rPr lang="en-US" altLang="ko-KR" b="1" u="sng" dirty="0">
                <a:solidFill>
                  <a:srgbClr val="0000CC"/>
                </a:solidFill>
              </a:rPr>
              <a:t>specification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5970"/>
          <a:stretch/>
        </p:blipFill>
        <p:spPr>
          <a:xfrm>
            <a:off x="1676400" y="1371600"/>
            <a:ext cx="6958388" cy="10089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0073"/>
          <a:stretch/>
        </p:blipFill>
        <p:spPr>
          <a:xfrm>
            <a:off x="1680754" y="3276600"/>
            <a:ext cx="6954034" cy="32645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72809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64E3B0-D3B7-BF40-8888-041E9094828A}"/>
              </a:ext>
            </a:extLst>
          </p:cNvPr>
          <p:cNvGrpSpPr/>
          <p:nvPr/>
        </p:nvGrpSpPr>
        <p:grpSpPr>
          <a:xfrm>
            <a:off x="2214155" y="3687337"/>
            <a:ext cx="5819078" cy="2256263"/>
            <a:chOff x="1600200" y="3505200"/>
            <a:chExt cx="5819078" cy="2256263"/>
          </a:xfrm>
        </p:grpSpPr>
        <p:cxnSp>
          <p:nvCxnSpPr>
            <p:cNvPr id="11" name="직선 연결선[R] 10"/>
            <p:cNvCxnSpPr/>
            <p:nvPr/>
          </p:nvCxnSpPr>
          <p:spPr>
            <a:xfrm>
              <a:off x="1600200" y="3505200"/>
              <a:ext cx="21336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>
              <a:off x="3048000" y="3733800"/>
              <a:ext cx="2743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>
              <a:off x="1654097" y="4237463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 flipV="1">
              <a:off x="7062439" y="3999571"/>
              <a:ext cx="356839" cy="3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/>
            <p:cNvCxnSpPr/>
            <p:nvPr/>
          </p:nvCxnSpPr>
          <p:spPr>
            <a:xfrm>
              <a:off x="3810000" y="4495800"/>
              <a:ext cx="1219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/>
            <p:nvPr/>
          </p:nvCxnSpPr>
          <p:spPr>
            <a:xfrm>
              <a:off x="4488366" y="5471532"/>
              <a:ext cx="16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>
              <a:off x="5584902" y="5761463"/>
              <a:ext cx="149983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3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Functional &amp; Non-functional 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449263">
              <a:defRPr/>
            </a:pPr>
            <a:r>
              <a:rPr lang="en-US" altLang="ko-KR" b="1" dirty="0">
                <a:solidFill>
                  <a:srgbClr val="0000CC"/>
                </a:solidFill>
                <a:ea typeface="굴림" pitchFamily="50" charset="-127"/>
                <a:cs typeface="Times New Roman" pitchFamily="18" charset="0"/>
              </a:rPr>
              <a:t>Functional Requirements (FR)</a:t>
            </a:r>
            <a:endParaRPr lang="en-US" altLang="ko-KR" dirty="0">
              <a:ea typeface="굴림" pitchFamily="50" charset="-127"/>
              <a:cs typeface="Times New Roman" pitchFamily="18" charset="0"/>
            </a:endParaRPr>
          </a:p>
          <a:p>
            <a:pPr marL="849313" lvl="1" indent="-449263">
              <a:defRPr/>
            </a:pPr>
            <a:r>
              <a:rPr lang="en-US" altLang="ko-KR" dirty="0"/>
              <a:t>Statements of </a:t>
            </a:r>
            <a:r>
              <a:rPr lang="en-US" altLang="ko-KR" u="sng" dirty="0"/>
              <a:t>activities and services</a:t>
            </a:r>
            <a:r>
              <a:rPr lang="en-US" altLang="ko-KR" dirty="0"/>
              <a:t> a system must provide</a:t>
            </a:r>
          </a:p>
          <a:p>
            <a:pPr marL="849313" lvl="1" indent="-449263">
              <a:defRPr/>
            </a:pPr>
            <a:r>
              <a:rPr lang="en-US" altLang="ko-KR" dirty="0"/>
              <a:t>Descriptions about how the system react to particular </a:t>
            </a:r>
            <a:r>
              <a:rPr lang="en-US" altLang="ko-KR" u="sng" dirty="0"/>
              <a:t>inputs</a:t>
            </a:r>
            <a:r>
              <a:rPr lang="en-US" altLang="ko-KR" dirty="0"/>
              <a:t>, and how the system behave in particular </a:t>
            </a:r>
            <a:r>
              <a:rPr lang="en-US" altLang="ko-KR" u="sng" dirty="0"/>
              <a:t>situations</a:t>
            </a:r>
          </a:p>
          <a:p>
            <a:pPr marL="849313" lvl="1" indent="-449263"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Descriptions about what the system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should not do</a:t>
            </a:r>
          </a:p>
          <a:p>
            <a:pPr marL="449263" indent="-449263">
              <a:spcBef>
                <a:spcPct val="50000"/>
              </a:spcBef>
              <a:defRPr/>
            </a:pPr>
            <a:r>
              <a:rPr lang="en-US" altLang="ko-KR" b="1" dirty="0">
                <a:solidFill>
                  <a:srgbClr val="0000CC"/>
                </a:solidFill>
                <a:ea typeface="굴림" pitchFamily="50" charset="-127"/>
                <a:cs typeface="Times New Roman" pitchFamily="18" charset="0"/>
              </a:rPr>
              <a:t>Non-functional Requirements (NFR)</a:t>
            </a:r>
            <a:endParaRPr lang="en-US" altLang="ko-KR" dirty="0">
              <a:ea typeface="굴림" pitchFamily="50" charset="-127"/>
              <a:cs typeface="Times New Roman" pitchFamily="18" charset="0"/>
            </a:endParaRP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Constraints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 on the services or functions offered by the system</a:t>
            </a: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Including timing constraints, constraints on the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development process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, and constraints imposed by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standards</a:t>
            </a: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Often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apply to the system as a whole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, rather than individual system features or services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8870B8E7-3CEB-4C00-A744-C24BD4464F88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0590590" y="5897762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Requirements (FRs)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72"/>
              </a:spcBef>
            </a:pPr>
            <a:r>
              <a:rPr lang="en-US" altLang="ko-KR" dirty="0"/>
              <a:t>FRs define specific facilities to be provided by the system</a:t>
            </a:r>
          </a:p>
          <a:p>
            <a:pPr>
              <a:spcBef>
                <a:spcPts val="672"/>
              </a:spcBef>
            </a:pPr>
            <a:r>
              <a:rPr lang="en-US" altLang="ko-KR" dirty="0"/>
              <a:t>FRs should be </a:t>
            </a:r>
            <a:r>
              <a:rPr lang="en-US" altLang="ko-KR" u="sng" dirty="0"/>
              <a:t>precise</a:t>
            </a:r>
            <a:r>
              <a:rPr lang="en-US" altLang="ko-KR" dirty="0"/>
              <a:t> enough not to be ambiguous</a:t>
            </a:r>
          </a:p>
          <a:p>
            <a:pPr>
              <a:spcBef>
                <a:spcPts val="672"/>
              </a:spcBef>
            </a:pPr>
            <a:r>
              <a:rPr lang="en-US" altLang="ko-KR" dirty="0"/>
              <a:t>FRs need to be </a:t>
            </a:r>
            <a:r>
              <a:rPr lang="en-US" altLang="ko-KR" u="sng" dirty="0"/>
              <a:t>complete</a:t>
            </a:r>
            <a:r>
              <a:rPr lang="en-US" altLang="ko-KR" dirty="0"/>
              <a:t> and </a:t>
            </a:r>
            <a:r>
              <a:rPr lang="en-US" altLang="ko-KR" u="sng" dirty="0"/>
              <a:t>consistent</a:t>
            </a:r>
          </a:p>
          <a:p>
            <a:pPr>
              <a:spcBef>
                <a:spcPts val="672"/>
              </a:spcBef>
            </a:pPr>
            <a:r>
              <a:rPr lang="en-US" altLang="ko-KR" u="sng" dirty="0"/>
              <a:t>New requirements</a:t>
            </a:r>
            <a:r>
              <a:rPr lang="en-US" altLang="ko-KR" dirty="0"/>
              <a:t> have to be established and the system needs to be </a:t>
            </a:r>
            <a:r>
              <a:rPr lang="en-US" altLang="ko-KR" u="sng" dirty="0"/>
              <a:t>changed</a:t>
            </a:r>
            <a:r>
              <a:rPr lang="en-US" altLang="ko-KR" dirty="0"/>
              <a:t> according to them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9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91172" y="3837612"/>
            <a:ext cx="6809655" cy="2410788"/>
            <a:chOff x="1600200" y="4038600"/>
            <a:chExt cx="6087616" cy="215516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4038600"/>
              <a:ext cx="6087616" cy="189286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124200" y="5947547"/>
              <a:ext cx="355936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http://1stmuse.com/projects/</a:t>
              </a:r>
              <a:r>
                <a:rPr lang="en-US" altLang="ko-K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top_reasons_why_projects_fail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/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590590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01005-A70F-CD4B-9837-9C32A5C728A5}"/>
              </a:ext>
            </a:extLst>
          </p:cNvPr>
          <p:cNvSpPr txBox="1"/>
          <p:nvPr/>
        </p:nvSpPr>
        <p:spPr>
          <a:xfrm>
            <a:off x="1677909" y="3268301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476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0</TotalTime>
  <Words>1058</Words>
  <Application>Microsoft Office PowerPoint</Application>
  <PresentationFormat>와이드스크린</PresentationFormat>
  <Paragraphs>163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굴림</vt:lpstr>
      <vt:lpstr>맑은 고딕</vt:lpstr>
      <vt:lpstr>Arial</vt:lpstr>
      <vt:lpstr>Calibri</vt:lpstr>
      <vt:lpstr>Helvetica</vt:lpstr>
      <vt:lpstr>Tahoma</vt:lpstr>
      <vt:lpstr>Wingdings</vt:lpstr>
      <vt:lpstr>cs457</vt:lpstr>
      <vt:lpstr>CS30500: Introduction to Software Engineering</vt:lpstr>
      <vt:lpstr>As a Software Engineer…</vt:lpstr>
      <vt:lpstr>Our Goal</vt:lpstr>
      <vt:lpstr>Why are requirements important?</vt:lpstr>
      <vt:lpstr>What is a Requirement?</vt:lpstr>
      <vt:lpstr>User &amp; System Requirements (1/2)</vt:lpstr>
      <vt:lpstr>User &amp; System Requirements (2/2)</vt:lpstr>
      <vt:lpstr>Functional &amp; Non-functional Requirements</vt:lpstr>
      <vt:lpstr>Functional Requirements (FRs)</vt:lpstr>
      <vt:lpstr>Non-functional Requirements (NFRs) (1/2)</vt:lpstr>
      <vt:lpstr>Non-functional Requirements (NFRs) (2/2)</vt:lpstr>
      <vt:lpstr>Classification of Non-functional Requirements (1/2)</vt:lpstr>
      <vt:lpstr>Classification of Non-functional Requirements (2/2)</vt:lpstr>
      <vt:lpstr>Measurable Non-functional Requirements</vt:lpstr>
      <vt:lpstr>Metrics for Specifying NFR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2018-02-26T10:09:34Z</cp:lastPrinted>
  <dcterms:created xsi:type="dcterms:W3CDTF">2008-07-23T13:45:57Z</dcterms:created>
  <dcterms:modified xsi:type="dcterms:W3CDTF">2025-09-29T03:53:02Z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